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70" r:id="rId5"/>
    <p:sldId id="261" r:id="rId6"/>
    <p:sldId id="267" r:id="rId7"/>
    <p:sldId id="260" r:id="rId8"/>
    <p:sldId id="262" r:id="rId9"/>
    <p:sldId id="258" r:id="rId10"/>
    <p:sldId id="263" r:id="rId11"/>
    <p:sldId id="264" r:id="rId12"/>
    <p:sldId id="265" r:id="rId13"/>
    <p:sldId id="266"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38558-81D5-442C-9825-50C3A4DA9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EAAD9D-0877-461B-B5D5-6B4D390E79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34FA09-60F2-4640-B098-72C210757011}"/>
              </a:ext>
            </a:extLst>
          </p:cNvPr>
          <p:cNvSpPr>
            <a:spLocks noGrp="1"/>
          </p:cNvSpPr>
          <p:nvPr>
            <p:ph type="dt" sz="half" idx="10"/>
          </p:nvPr>
        </p:nvSpPr>
        <p:spPr/>
        <p:txBody>
          <a:bodyPr/>
          <a:lstStyle/>
          <a:p>
            <a:fld id="{B05EB5BB-6FA4-4B0C-8980-6D41CD36FD29}" type="datetimeFigureOut">
              <a:rPr lang="en-US" smtClean="0"/>
              <a:t>8/16/2023</a:t>
            </a:fld>
            <a:endParaRPr lang="en-US"/>
          </a:p>
        </p:txBody>
      </p:sp>
      <p:sp>
        <p:nvSpPr>
          <p:cNvPr id="5" name="Footer Placeholder 4">
            <a:extLst>
              <a:ext uri="{FF2B5EF4-FFF2-40B4-BE49-F238E27FC236}">
                <a16:creationId xmlns:a16="http://schemas.microsoft.com/office/drawing/2014/main" id="{193C7091-5F2E-4234-90E9-F89ABEE3A8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B980C2-EB08-41AF-9A7C-48AE821F5DD8}"/>
              </a:ext>
            </a:extLst>
          </p:cNvPr>
          <p:cNvSpPr>
            <a:spLocks noGrp="1"/>
          </p:cNvSpPr>
          <p:nvPr>
            <p:ph type="sldNum" sz="quarter" idx="12"/>
          </p:nvPr>
        </p:nvSpPr>
        <p:spPr/>
        <p:txBody>
          <a:bodyPr/>
          <a:lstStyle/>
          <a:p>
            <a:fld id="{D6EF4960-2B92-4A9C-A317-81A11A6C3B89}" type="slidenum">
              <a:rPr lang="en-US" smtClean="0"/>
              <a:t>‹#›</a:t>
            </a:fld>
            <a:endParaRPr lang="en-US"/>
          </a:p>
        </p:txBody>
      </p:sp>
    </p:spTree>
    <p:extLst>
      <p:ext uri="{BB962C8B-B14F-4D97-AF65-F5344CB8AC3E}">
        <p14:creationId xmlns:p14="http://schemas.microsoft.com/office/powerpoint/2010/main" val="1651201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A330-8802-4B4B-9F55-36E97CD32C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6FCA17-B151-488C-A935-C38370273D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6E92A1-46AD-4C66-8A45-2A49CC3B4BD3}"/>
              </a:ext>
            </a:extLst>
          </p:cNvPr>
          <p:cNvSpPr>
            <a:spLocks noGrp="1"/>
          </p:cNvSpPr>
          <p:nvPr>
            <p:ph type="dt" sz="half" idx="10"/>
          </p:nvPr>
        </p:nvSpPr>
        <p:spPr/>
        <p:txBody>
          <a:bodyPr/>
          <a:lstStyle/>
          <a:p>
            <a:fld id="{B05EB5BB-6FA4-4B0C-8980-6D41CD36FD29}" type="datetimeFigureOut">
              <a:rPr lang="en-US" smtClean="0"/>
              <a:t>8/16/2023</a:t>
            </a:fld>
            <a:endParaRPr lang="en-US"/>
          </a:p>
        </p:txBody>
      </p:sp>
      <p:sp>
        <p:nvSpPr>
          <p:cNvPr id="5" name="Footer Placeholder 4">
            <a:extLst>
              <a:ext uri="{FF2B5EF4-FFF2-40B4-BE49-F238E27FC236}">
                <a16:creationId xmlns:a16="http://schemas.microsoft.com/office/drawing/2014/main" id="{8AF9E831-B5A9-45A2-BC95-30714FA481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6ABDAD-B811-4CA0-9854-BB1F13D50394}"/>
              </a:ext>
            </a:extLst>
          </p:cNvPr>
          <p:cNvSpPr>
            <a:spLocks noGrp="1"/>
          </p:cNvSpPr>
          <p:nvPr>
            <p:ph type="sldNum" sz="quarter" idx="12"/>
          </p:nvPr>
        </p:nvSpPr>
        <p:spPr/>
        <p:txBody>
          <a:bodyPr/>
          <a:lstStyle/>
          <a:p>
            <a:fld id="{D6EF4960-2B92-4A9C-A317-81A11A6C3B89}" type="slidenum">
              <a:rPr lang="en-US" smtClean="0"/>
              <a:t>‹#›</a:t>
            </a:fld>
            <a:endParaRPr lang="en-US"/>
          </a:p>
        </p:txBody>
      </p:sp>
    </p:spTree>
    <p:extLst>
      <p:ext uri="{BB962C8B-B14F-4D97-AF65-F5344CB8AC3E}">
        <p14:creationId xmlns:p14="http://schemas.microsoft.com/office/powerpoint/2010/main" val="2954172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02C7B3-C558-470B-A610-6A1A5FB1F7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CAD59F-93A2-4C1C-BD4D-57F8EF97C6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D38B9C-C287-46FB-9D91-B2C4D34EEA6E}"/>
              </a:ext>
            </a:extLst>
          </p:cNvPr>
          <p:cNvSpPr>
            <a:spLocks noGrp="1"/>
          </p:cNvSpPr>
          <p:nvPr>
            <p:ph type="dt" sz="half" idx="10"/>
          </p:nvPr>
        </p:nvSpPr>
        <p:spPr/>
        <p:txBody>
          <a:bodyPr/>
          <a:lstStyle/>
          <a:p>
            <a:fld id="{B05EB5BB-6FA4-4B0C-8980-6D41CD36FD29}" type="datetimeFigureOut">
              <a:rPr lang="en-US" smtClean="0"/>
              <a:t>8/16/2023</a:t>
            </a:fld>
            <a:endParaRPr lang="en-US"/>
          </a:p>
        </p:txBody>
      </p:sp>
      <p:sp>
        <p:nvSpPr>
          <p:cNvPr id="5" name="Footer Placeholder 4">
            <a:extLst>
              <a:ext uri="{FF2B5EF4-FFF2-40B4-BE49-F238E27FC236}">
                <a16:creationId xmlns:a16="http://schemas.microsoft.com/office/drawing/2014/main" id="{781F2E29-9FF6-443B-9BFA-214E3B70B2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9C3DE9-41C4-4CF0-B6F4-B929DAEE5F1E}"/>
              </a:ext>
            </a:extLst>
          </p:cNvPr>
          <p:cNvSpPr>
            <a:spLocks noGrp="1"/>
          </p:cNvSpPr>
          <p:nvPr>
            <p:ph type="sldNum" sz="quarter" idx="12"/>
          </p:nvPr>
        </p:nvSpPr>
        <p:spPr/>
        <p:txBody>
          <a:bodyPr/>
          <a:lstStyle/>
          <a:p>
            <a:fld id="{D6EF4960-2B92-4A9C-A317-81A11A6C3B89}" type="slidenum">
              <a:rPr lang="en-US" smtClean="0"/>
              <a:t>‹#›</a:t>
            </a:fld>
            <a:endParaRPr lang="en-US"/>
          </a:p>
        </p:txBody>
      </p:sp>
    </p:spTree>
    <p:extLst>
      <p:ext uri="{BB962C8B-B14F-4D97-AF65-F5344CB8AC3E}">
        <p14:creationId xmlns:p14="http://schemas.microsoft.com/office/powerpoint/2010/main" val="1403378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E88AF-2720-4EF9-9CE4-8DD6AB00D3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41CB1C-9A63-4C7F-9642-68DA8F506C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AE65B2-FC8F-47AF-9156-D0B058859642}"/>
              </a:ext>
            </a:extLst>
          </p:cNvPr>
          <p:cNvSpPr>
            <a:spLocks noGrp="1"/>
          </p:cNvSpPr>
          <p:nvPr>
            <p:ph type="dt" sz="half" idx="10"/>
          </p:nvPr>
        </p:nvSpPr>
        <p:spPr/>
        <p:txBody>
          <a:bodyPr/>
          <a:lstStyle/>
          <a:p>
            <a:fld id="{B05EB5BB-6FA4-4B0C-8980-6D41CD36FD29}" type="datetimeFigureOut">
              <a:rPr lang="en-US" smtClean="0"/>
              <a:t>8/16/2023</a:t>
            </a:fld>
            <a:endParaRPr lang="en-US"/>
          </a:p>
        </p:txBody>
      </p:sp>
      <p:sp>
        <p:nvSpPr>
          <p:cNvPr id="5" name="Footer Placeholder 4">
            <a:extLst>
              <a:ext uri="{FF2B5EF4-FFF2-40B4-BE49-F238E27FC236}">
                <a16:creationId xmlns:a16="http://schemas.microsoft.com/office/drawing/2014/main" id="{C232B660-CB0D-4FEB-B781-39FA5A00DD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9E6745-F516-4396-AD2C-468D3D448E71}"/>
              </a:ext>
            </a:extLst>
          </p:cNvPr>
          <p:cNvSpPr>
            <a:spLocks noGrp="1"/>
          </p:cNvSpPr>
          <p:nvPr>
            <p:ph type="sldNum" sz="quarter" idx="12"/>
          </p:nvPr>
        </p:nvSpPr>
        <p:spPr/>
        <p:txBody>
          <a:bodyPr/>
          <a:lstStyle/>
          <a:p>
            <a:fld id="{D6EF4960-2B92-4A9C-A317-81A11A6C3B89}" type="slidenum">
              <a:rPr lang="en-US" smtClean="0"/>
              <a:t>‹#›</a:t>
            </a:fld>
            <a:endParaRPr lang="en-US"/>
          </a:p>
        </p:txBody>
      </p:sp>
    </p:spTree>
    <p:extLst>
      <p:ext uri="{BB962C8B-B14F-4D97-AF65-F5344CB8AC3E}">
        <p14:creationId xmlns:p14="http://schemas.microsoft.com/office/powerpoint/2010/main" val="4273945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26B2-46C9-43BA-BF68-F71307CC3C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1A3033-40F1-4818-8118-58F6EFE053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DF3AF-CF32-4C65-A7D4-699DD8E7A482}"/>
              </a:ext>
            </a:extLst>
          </p:cNvPr>
          <p:cNvSpPr>
            <a:spLocks noGrp="1"/>
          </p:cNvSpPr>
          <p:nvPr>
            <p:ph type="dt" sz="half" idx="10"/>
          </p:nvPr>
        </p:nvSpPr>
        <p:spPr/>
        <p:txBody>
          <a:bodyPr/>
          <a:lstStyle/>
          <a:p>
            <a:fld id="{B05EB5BB-6FA4-4B0C-8980-6D41CD36FD29}" type="datetimeFigureOut">
              <a:rPr lang="en-US" smtClean="0"/>
              <a:t>8/16/2023</a:t>
            </a:fld>
            <a:endParaRPr lang="en-US"/>
          </a:p>
        </p:txBody>
      </p:sp>
      <p:sp>
        <p:nvSpPr>
          <p:cNvPr id="5" name="Footer Placeholder 4">
            <a:extLst>
              <a:ext uri="{FF2B5EF4-FFF2-40B4-BE49-F238E27FC236}">
                <a16:creationId xmlns:a16="http://schemas.microsoft.com/office/drawing/2014/main" id="{D699C10B-5F93-48F3-9A4D-68573A17F0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E362A5-6B88-4172-A87A-3656AB71FC44}"/>
              </a:ext>
            </a:extLst>
          </p:cNvPr>
          <p:cNvSpPr>
            <a:spLocks noGrp="1"/>
          </p:cNvSpPr>
          <p:nvPr>
            <p:ph type="sldNum" sz="quarter" idx="12"/>
          </p:nvPr>
        </p:nvSpPr>
        <p:spPr/>
        <p:txBody>
          <a:bodyPr/>
          <a:lstStyle/>
          <a:p>
            <a:fld id="{D6EF4960-2B92-4A9C-A317-81A11A6C3B89}" type="slidenum">
              <a:rPr lang="en-US" smtClean="0"/>
              <a:t>‹#›</a:t>
            </a:fld>
            <a:endParaRPr lang="en-US"/>
          </a:p>
        </p:txBody>
      </p:sp>
    </p:spTree>
    <p:extLst>
      <p:ext uri="{BB962C8B-B14F-4D97-AF65-F5344CB8AC3E}">
        <p14:creationId xmlns:p14="http://schemas.microsoft.com/office/powerpoint/2010/main" val="3016439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8733A-19AF-40EA-B12F-4739606EE4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1B2665-5E0D-49E1-B727-A99CFA26EF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B2C528-E281-48E0-9389-9967C01DAE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BAFA69-9487-4A9D-8A4A-214CA4C45508}"/>
              </a:ext>
            </a:extLst>
          </p:cNvPr>
          <p:cNvSpPr>
            <a:spLocks noGrp="1"/>
          </p:cNvSpPr>
          <p:nvPr>
            <p:ph type="dt" sz="half" idx="10"/>
          </p:nvPr>
        </p:nvSpPr>
        <p:spPr/>
        <p:txBody>
          <a:bodyPr/>
          <a:lstStyle/>
          <a:p>
            <a:fld id="{B05EB5BB-6FA4-4B0C-8980-6D41CD36FD29}" type="datetimeFigureOut">
              <a:rPr lang="en-US" smtClean="0"/>
              <a:t>8/16/2023</a:t>
            </a:fld>
            <a:endParaRPr lang="en-US"/>
          </a:p>
        </p:txBody>
      </p:sp>
      <p:sp>
        <p:nvSpPr>
          <p:cNvPr id="6" name="Footer Placeholder 5">
            <a:extLst>
              <a:ext uri="{FF2B5EF4-FFF2-40B4-BE49-F238E27FC236}">
                <a16:creationId xmlns:a16="http://schemas.microsoft.com/office/drawing/2014/main" id="{16FFB8E4-0CFA-455E-9CF7-30BE343E65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71D11F-070A-4E93-944B-A27A0D272806}"/>
              </a:ext>
            </a:extLst>
          </p:cNvPr>
          <p:cNvSpPr>
            <a:spLocks noGrp="1"/>
          </p:cNvSpPr>
          <p:nvPr>
            <p:ph type="sldNum" sz="quarter" idx="12"/>
          </p:nvPr>
        </p:nvSpPr>
        <p:spPr/>
        <p:txBody>
          <a:bodyPr/>
          <a:lstStyle/>
          <a:p>
            <a:fld id="{D6EF4960-2B92-4A9C-A317-81A11A6C3B89}" type="slidenum">
              <a:rPr lang="en-US" smtClean="0"/>
              <a:t>‹#›</a:t>
            </a:fld>
            <a:endParaRPr lang="en-US"/>
          </a:p>
        </p:txBody>
      </p:sp>
    </p:spTree>
    <p:extLst>
      <p:ext uri="{BB962C8B-B14F-4D97-AF65-F5344CB8AC3E}">
        <p14:creationId xmlns:p14="http://schemas.microsoft.com/office/powerpoint/2010/main" val="294038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B7C8-8C69-4C13-85D6-988EA4723F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722CE2-0A08-42EF-ACC6-5EB91875B0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C9B7AD-99C6-4A4C-9BD3-D89AF9A991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41C4B-AEE9-46AB-B302-542F5275F4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9A40B1-DEF5-420D-B42B-A12F821A04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57B661-F982-43AB-949D-549F9CAC4060}"/>
              </a:ext>
            </a:extLst>
          </p:cNvPr>
          <p:cNvSpPr>
            <a:spLocks noGrp="1"/>
          </p:cNvSpPr>
          <p:nvPr>
            <p:ph type="dt" sz="half" idx="10"/>
          </p:nvPr>
        </p:nvSpPr>
        <p:spPr/>
        <p:txBody>
          <a:bodyPr/>
          <a:lstStyle/>
          <a:p>
            <a:fld id="{B05EB5BB-6FA4-4B0C-8980-6D41CD36FD29}" type="datetimeFigureOut">
              <a:rPr lang="en-US" smtClean="0"/>
              <a:t>8/16/2023</a:t>
            </a:fld>
            <a:endParaRPr lang="en-US"/>
          </a:p>
        </p:txBody>
      </p:sp>
      <p:sp>
        <p:nvSpPr>
          <p:cNvPr id="8" name="Footer Placeholder 7">
            <a:extLst>
              <a:ext uri="{FF2B5EF4-FFF2-40B4-BE49-F238E27FC236}">
                <a16:creationId xmlns:a16="http://schemas.microsoft.com/office/drawing/2014/main" id="{D35C8521-AC2C-42DE-A580-40BF93AEAB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521E18-88FA-4D0C-853D-EFDB3F88E069}"/>
              </a:ext>
            </a:extLst>
          </p:cNvPr>
          <p:cNvSpPr>
            <a:spLocks noGrp="1"/>
          </p:cNvSpPr>
          <p:nvPr>
            <p:ph type="sldNum" sz="quarter" idx="12"/>
          </p:nvPr>
        </p:nvSpPr>
        <p:spPr/>
        <p:txBody>
          <a:bodyPr/>
          <a:lstStyle/>
          <a:p>
            <a:fld id="{D6EF4960-2B92-4A9C-A317-81A11A6C3B89}" type="slidenum">
              <a:rPr lang="en-US" smtClean="0"/>
              <a:t>‹#›</a:t>
            </a:fld>
            <a:endParaRPr lang="en-US"/>
          </a:p>
        </p:txBody>
      </p:sp>
    </p:spTree>
    <p:extLst>
      <p:ext uri="{BB962C8B-B14F-4D97-AF65-F5344CB8AC3E}">
        <p14:creationId xmlns:p14="http://schemas.microsoft.com/office/powerpoint/2010/main" val="2901616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34B66-3786-49A0-8FB3-0226D8ECE1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0084ED-7DDB-4202-8665-8C2D1423D975}"/>
              </a:ext>
            </a:extLst>
          </p:cNvPr>
          <p:cNvSpPr>
            <a:spLocks noGrp="1"/>
          </p:cNvSpPr>
          <p:nvPr>
            <p:ph type="dt" sz="half" idx="10"/>
          </p:nvPr>
        </p:nvSpPr>
        <p:spPr/>
        <p:txBody>
          <a:bodyPr/>
          <a:lstStyle/>
          <a:p>
            <a:fld id="{B05EB5BB-6FA4-4B0C-8980-6D41CD36FD29}" type="datetimeFigureOut">
              <a:rPr lang="en-US" smtClean="0"/>
              <a:t>8/16/2023</a:t>
            </a:fld>
            <a:endParaRPr lang="en-US"/>
          </a:p>
        </p:txBody>
      </p:sp>
      <p:sp>
        <p:nvSpPr>
          <p:cNvPr id="4" name="Footer Placeholder 3">
            <a:extLst>
              <a:ext uri="{FF2B5EF4-FFF2-40B4-BE49-F238E27FC236}">
                <a16:creationId xmlns:a16="http://schemas.microsoft.com/office/drawing/2014/main" id="{6A6447BE-474B-470E-9DEF-564BE2FA2B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4CDDAD-9B10-4191-A596-6A03C5DDE9C4}"/>
              </a:ext>
            </a:extLst>
          </p:cNvPr>
          <p:cNvSpPr>
            <a:spLocks noGrp="1"/>
          </p:cNvSpPr>
          <p:nvPr>
            <p:ph type="sldNum" sz="quarter" idx="12"/>
          </p:nvPr>
        </p:nvSpPr>
        <p:spPr/>
        <p:txBody>
          <a:bodyPr/>
          <a:lstStyle/>
          <a:p>
            <a:fld id="{D6EF4960-2B92-4A9C-A317-81A11A6C3B89}" type="slidenum">
              <a:rPr lang="en-US" smtClean="0"/>
              <a:t>‹#›</a:t>
            </a:fld>
            <a:endParaRPr lang="en-US"/>
          </a:p>
        </p:txBody>
      </p:sp>
    </p:spTree>
    <p:extLst>
      <p:ext uri="{BB962C8B-B14F-4D97-AF65-F5344CB8AC3E}">
        <p14:creationId xmlns:p14="http://schemas.microsoft.com/office/powerpoint/2010/main" val="480973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ED5339-837B-46CA-9A39-D348EFBDDE64}"/>
              </a:ext>
            </a:extLst>
          </p:cNvPr>
          <p:cNvSpPr>
            <a:spLocks noGrp="1"/>
          </p:cNvSpPr>
          <p:nvPr>
            <p:ph type="dt" sz="half" idx="10"/>
          </p:nvPr>
        </p:nvSpPr>
        <p:spPr/>
        <p:txBody>
          <a:bodyPr/>
          <a:lstStyle/>
          <a:p>
            <a:fld id="{B05EB5BB-6FA4-4B0C-8980-6D41CD36FD29}" type="datetimeFigureOut">
              <a:rPr lang="en-US" smtClean="0"/>
              <a:t>8/16/2023</a:t>
            </a:fld>
            <a:endParaRPr lang="en-US"/>
          </a:p>
        </p:txBody>
      </p:sp>
      <p:sp>
        <p:nvSpPr>
          <p:cNvPr id="3" name="Footer Placeholder 2">
            <a:extLst>
              <a:ext uri="{FF2B5EF4-FFF2-40B4-BE49-F238E27FC236}">
                <a16:creationId xmlns:a16="http://schemas.microsoft.com/office/drawing/2014/main" id="{235DC169-F7B3-4AB7-ADC8-EB7B535BC7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B9D504-8713-4DB1-8F78-FB8BC78C041A}"/>
              </a:ext>
            </a:extLst>
          </p:cNvPr>
          <p:cNvSpPr>
            <a:spLocks noGrp="1"/>
          </p:cNvSpPr>
          <p:nvPr>
            <p:ph type="sldNum" sz="quarter" idx="12"/>
          </p:nvPr>
        </p:nvSpPr>
        <p:spPr/>
        <p:txBody>
          <a:bodyPr/>
          <a:lstStyle/>
          <a:p>
            <a:fld id="{D6EF4960-2B92-4A9C-A317-81A11A6C3B89}" type="slidenum">
              <a:rPr lang="en-US" smtClean="0"/>
              <a:t>‹#›</a:t>
            </a:fld>
            <a:endParaRPr lang="en-US"/>
          </a:p>
        </p:txBody>
      </p:sp>
    </p:spTree>
    <p:extLst>
      <p:ext uri="{BB962C8B-B14F-4D97-AF65-F5344CB8AC3E}">
        <p14:creationId xmlns:p14="http://schemas.microsoft.com/office/powerpoint/2010/main" val="649155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F7933-9B89-417F-A8E6-0F65BD27C2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1C2BD2-1D13-438F-B150-3D9B95739E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393A36-80F7-406B-9EB0-34469D7521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914C7F-5FA4-4E60-BEB1-BA0A762C5157}"/>
              </a:ext>
            </a:extLst>
          </p:cNvPr>
          <p:cNvSpPr>
            <a:spLocks noGrp="1"/>
          </p:cNvSpPr>
          <p:nvPr>
            <p:ph type="dt" sz="half" idx="10"/>
          </p:nvPr>
        </p:nvSpPr>
        <p:spPr/>
        <p:txBody>
          <a:bodyPr/>
          <a:lstStyle/>
          <a:p>
            <a:fld id="{B05EB5BB-6FA4-4B0C-8980-6D41CD36FD29}" type="datetimeFigureOut">
              <a:rPr lang="en-US" smtClean="0"/>
              <a:t>8/16/2023</a:t>
            </a:fld>
            <a:endParaRPr lang="en-US"/>
          </a:p>
        </p:txBody>
      </p:sp>
      <p:sp>
        <p:nvSpPr>
          <p:cNvPr id="6" name="Footer Placeholder 5">
            <a:extLst>
              <a:ext uri="{FF2B5EF4-FFF2-40B4-BE49-F238E27FC236}">
                <a16:creationId xmlns:a16="http://schemas.microsoft.com/office/drawing/2014/main" id="{FE913DCF-B265-4004-907B-90A76C73A5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6F6BB6-5EF1-4B5D-8A90-3A52D565A9D0}"/>
              </a:ext>
            </a:extLst>
          </p:cNvPr>
          <p:cNvSpPr>
            <a:spLocks noGrp="1"/>
          </p:cNvSpPr>
          <p:nvPr>
            <p:ph type="sldNum" sz="quarter" idx="12"/>
          </p:nvPr>
        </p:nvSpPr>
        <p:spPr/>
        <p:txBody>
          <a:bodyPr/>
          <a:lstStyle/>
          <a:p>
            <a:fld id="{D6EF4960-2B92-4A9C-A317-81A11A6C3B89}" type="slidenum">
              <a:rPr lang="en-US" smtClean="0"/>
              <a:t>‹#›</a:t>
            </a:fld>
            <a:endParaRPr lang="en-US"/>
          </a:p>
        </p:txBody>
      </p:sp>
    </p:spTree>
    <p:extLst>
      <p:ext uri="{BB962C8B-B14F-4D97-AF65-F5344CB8AC3E}">
        <p14:creationId xmlns:p14="http://schemas.microsoft.com/office/powerpoint/2010/main" val="3656809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FB2E-D18C-400E-90C2-3D4854130F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3A4185-5C05-4835-BA8B-BE266B3898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1858B5-E5E7-47D4-9868-72A8FDCD76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FB5118-B507-438A-B60C-F531CD48F9EE}"/>
              </a:ext>
            </a:extLst>
          </p:cNvPr>
          <p:cNvSpPr>
            <a:spLocks noGrp="1"/>
          </p:cNvSpPr>
          <p:nvPr>
            <p:ph type="dt" sz="half" idx="10"/>
          </p:nvPr>
        </p:nvSpPr>
        <p:spPr/>
        <p:txBody>
          <a:bodyPr/>
          <a:lstStyle/>
          <a:p>
            <a:fld id="{B05EB5BB-6FA4-4B0C-8980-6D41CD36FD29}" type="datetimeFigureOut">
              <a:rPr lang="en-US" smtClean="0"/>
              <a:t>8/16/2023</a:t>
            </a:fld>
            <a:endParaRPr lang="en-US"/>
          </a:p>
        </p:txBody>
      </p:sp>
      <p:sp>
        <p:nvSpPr>
          <p:cNvPr id="6" name="Footer Placeholder 5">
            <a:extLst>
              <a:ext uri="{FF2B5EF4-FFF2-40B4-BE49-F238E27FC236}">
                <a16:creationId xmlns:a16="http://schemas.microsoft.com/office/drawing/2014/main" id="{9298627F-6CFA-4D94-B51C-C249E3209F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B7545A-6ABB-4146-9716-AC747E01A4A7}"/>
              </a:ext>
            </a:extLst>
          </p:cNvPr>
          <p:cNvSpPr>
            <a:spLocks noGrp="1"/>
          </p:cNvSpPr>
          <p:nvPr>
            <p:ph type="sldNum" sz="quarter" idx="12"/>
          </p:nvPr>
        </p:nvSpPr>
        <p:spPr/>
        <p:txBody>
          <a:bodyPr/>
          <a:lstStyle/>
          <a:p>
            <a:fld id="{D6EF4960-2B92-4A9C-A317-81A11A6C3B89}" type="slidenum">
              <a:rPr lang="en-US" smtClean="0"/>
              <a:t>‹#›</a:t>
            </a:fld>
            <a:endParaRPr lang="en-US"/>
          </a:p>
        </p:txBody>
      </p:sp>
    </p:spTree>
    <p:extLst>
      <p:ext uri="{BB962C8B-B14F-4D97-AF65-F5344CB8AC3E}">
        <p14:creationId xmlns:p14="http://schemas.microsoft.com/office/powerpoint/2010/main" val="549136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B76EFC-ABB1-486E-BA12-637129856F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B3B803-6709-4091-A220-229FBB7A4F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8B1DE6-D8E7-4A27-BF47-09D2FFAC20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EB5BB-6FA4-4B0C-8980-6D41CD36FD29}" type="datetimeFigureOut">
              <a:rPr lang="en-US" smtClean="0"/>
              <a:t>8/16/2023</a:t>
            </a:fld>
            <a:endParaRPr lang="en-US"/>
          </a:p>
        </p:txBody>
      </p:sp>
      <p:sp>
        <p:nvSpPr>
          <p:cNvPr id="5" name="Footer Placeholder 4">
            <a:extLst>
              <a:ext uri="{FF2B5EF4-FFF2-40B4-BE49-F238E27FC236}">
                <a16:creationId xmlns:a16="http://schemas.microsoft.com/office/drawing/2014/main" id="{C4013EA8-262B-4327-9A8A-91B4177EA5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07F1B5-065E-4100-945C-3C58CEEBE8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EF4960-2B92-4A9C-A317-81A11A6C3B89}" type="slidenum">
              <a:rPr lang="en-US" smtClean="0"/>
              <a:t>‹#›</a:t>
            </a:fld>
            <a:endParaRPr lang="en-US"/>
          </a:p>
        </p:txBody>
      </p:sp>
    </p:spTree>
    <p:extLst>
      <p:ext uri="{BB962C8B-B14F-4D97-AF65-F5344CB8AC3E}">
        <p14:creationId xmlns:p14="http://schemas.microsoft.com/office/powerpoint/2010/main" val="5217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news.schoolsdo.org/2015/09/illinois-marching-band-season-is-officially-open/"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creativecommons.org/licenses/by-nc-nd/3.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mailto:info@llmusicshop.com" TargetMode="Externa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striking-notes.blogspot.com/2011_03_01_archive.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2BE7A52C-BAAD-4E6B-A83D-62E91C907CEC}"/>
              </a:ext>
            </a:extLst>
          </p:cNvPr>
          <p:cNvGrpSpPr/>
          <p:nvPr/>
        </p:nvGrpSpPr>
        <p:grpSpPr>
          <a:xfrm>
            <a:off x="1631210" y="1354625"/>
            <a:ext cx="8860971" cy="4473606"/>
            <a:chOff x="1524000" y="0"/>
            <a:chExt cx="8860971" cy="4473606"/>
          </a:xfrm>
        </p:grpSpPr>
        <p:pic>
          <p:nvPicPr>
            <p:cNvPr id="12" name="Picture 11" descr="A group of people in uniform&#10;&#10;Description automatically generated">
              <a:extLst>
                <a:ext uri="{FF2B5EF4-FFF2-40B4-BE49-F238E27FC236}">
                  <a16:creationId xmlns:a16="http://schemas.microsoft.com/office/drawing/2014/main" id="{4C7943AC-EEE8-4E21-8E4D-26C9189725E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92610" y="0"/>
              <a:ext cx="8792361" cy="4242774"/>
            </a:xfrm>
            <a:prstGeom prst="rect">
              <a:avLst/>
            </a:prstGeom>
          </p:spPr>
        </p:pic>
        <p:sp>
          <p:nvSpPr>
            <p:cNvPr id="13" name="TextBox 12">
              <a:extLst>
                <a:ext uri="{FF2B5EF4-FFF2-40B4-BE49-F238E27FC236}">
                  <a16:creationId xmlns:a16="http://schemas.microsoft.com/office/drawing/2014/main" id="{C5C54689-0074-4E4C-AB26-2A3E5EA4BF4F}"/>
                </a:ext>
              </a:extLst>
            </p:cNvPr>
            <p:cNvSpPr txBox="1"/>
            <p:nvPr/>
          </p:nvSpPr>
          <p:spPr>
            <a:xfrm>
              <a:off x="1524000" y="4242774"/>
              <a:ext cx="8792361" cy="230832"/>
            </a:xfrm>
            <a:prstGeom prst="rect">
              <a:avLst/>
            </a:prstGeom>
            <a:noFill/>
          </p:spPr>
          <p:txBody>
            <a:bodyPr wrap="square" rtlCol="0">
              <a:spAutoFit/>
            </a:bodyPr>
            <a:lstStyle/>
            <a:p>
              <a:r>
                <a:rPr lang="en-US" sz="900">
                  <a:hlinkClick r:id="rId3" tooltip="http://news.schoolsdo.org/2015/09/illinois-marching-band-season-is-officially-open/"/>
                </a:rPr>
                <a:t>This Photo</a:t>
              </a:r>
              <a:r>
                <a:rPr lang="en-US" sz="900"/>
                <a:t> by Unknown Author is licensed under </a:t>
              </a:r>
              <a:r>
                <a:rPr lang="en-US" sz="900">
                  <a:hlinkClick r:id="rId4" tooltip="https://creativecommons.org/licenses/by-nc-nd/3.0/"/>
                </a:rPr>
                <a:t>CC BY-NC-ND</a:t>
              </a:r>
              <a:endParaRPr lang="en-US" sz="900"/>
            </a:p>
          </p:txBody>
        </p:sp>
      </p:grpSp>
      <p:sp>
        <p:nvSpPr>
          <p:cNvPr id="2" name="Title 1">
            <a:extLst>
              <a:ext uri="{FF2B5EF4-FFF2-40B4-BE49-F238E27FC236}">
                <a16:creationId xmlns:a16="http://schemas.microsoft.com/office/drawing/2014/main" id="{2BD5808D-C4A4-4938-AA04-60066FD2B0B9}"/>
              </a:ext>
            </a:extLst>
          </p:cNvPr>
          <p:cNvSpPr>
            <a:spLocks noGrp="1"/>
          </p:cNvSpPr>
          <p:nvPr>
            <p:ph type="ctrTitle"/>
          </p:nvPr>
        </p:nvSpPr>
        <p:spPr>
          <a:xfrm>
            <a:off x="1524000" y="209724"/>
            <a:ext cx="9144000" cy="984075"/>
          </a:xfrm>
        </p:spPr>
        <p:txBody>
          <a:bodyPr/>
          <a:lstStyle/>
          <a:p>
            <a:r>
              <a:rPr lang="en-US" dirty="0">
                <a:solidFill>
                  <a:srgbClr val="FF0000"/>
                </a:solidFill>
              </a:rPr>
              <a:t>Rent-To-Own</a:t>
            </a:r>
          </a:p>
        </p:txBody>
      </p:sp>
      <p:sp>
        <p:nvSpPr>
          <p:cNvPr id="3" name="Subtitle 2">
            <a:extLst>
              <a:ext uri="{FF2B5EF4-FFF2-40B4-BE49-F238E27FC236}">
                <a16:creationId xmlns:a16="http://schemas.microsoft.com/office/drawing/2014/main" id="{2D1F99FB-3951-4BAA-AAD4-D4BAC79E4753}"/>
              </a:ext>
            </a:extLst>
          </p:cNvPr>
          <p:cNvSpPr>
            <a:spLocks noGrp="1"/>
          </p:cNvSpPr>
          <p:nvPr>
            <p:ph type="subTitle" idx="1"/>
          </p:nvPr>
        </p:nvSpPr>
        <p:spPr>
          <a:xfrm>
            <a:off x="1416790" y="5828231"/>
            <a:ext cx="9144000" cy="1655762"/>
          </a:xfrm>
        </p:spPr>
        <p:txBody>
          <a:bodyPr>
            <a:normAutofit/>
          </a:bodyPr>
          <a:lstStyle/>
          <a:p>
            <a:r>
              <a:rPr lang="en-US" sz="3200" dirty="0">
                <a:solidFill>
                  <a:srgbClr val="FF0000"/>
                </a:solidFill>
              </a:rPr>
              <a:t>How our Rent-To-Own plan works for you!</a:t>
            </a:r>
          </a:p>
        </p:txBody>
      </p:sp>
    </p:spTree>
    <p:extLst>
      <p:ext uri="{BB962C8B-B14F-4D97-AF65-F5344CB8AC3E}">
        <p14:creationId xmlns:p14="http://schemas.microsoft.com/office/powerpoint/2010/main" val="450729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lose-up of treble cleff on music sheet">
            <a:extLst>
              <a:ext uri="{FF2B5EF4-FFF2-40B4-BE49-F238E27FC236}">
                <a16:creationId xmlns:a16="http://schemas.microsoft.com/office/drawing/2014/main" id="{3F45C43F-C2CA-40FC-8F12-2E0D4A907A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6D7A34C-ACD2-478B-9DC9-3841613C47FC}"/>
              </a:ext>
            </a:extLst>
          </p:cNvPr>
          <p:cNvSpPr txBox="1"/>
          <p:nvPr/>
        </p:nvSpPr>
        <p:spPr>
          <a:xfrm>
            <a:off x="957742" y="1613118"/>
            <a:ext cx="10276515" cy="1815882"/>
          </a:xfrm>
          <a:prstGeom prst="rect">
            <a:avLst/>
          </a:prstGeom>
          <a:noFill/>
        </p:spPr>
        <p:txBody>
          <a:bodyPr wrap="square" rtlCol="0">
            <a:spAutoFit/>
          </a:bodyPr>
          <a:lstStyle/>
          <a:p>
            <a:pPr algn="ctr"/>
            <a:r>
              <a:rPr lang="en-US" sz="2800" dirty="0">
                <a:solidFill>
                  <a:srgbClr val="FF0000"/>
                </a:solidFill>
              </a:rPr>
              <a:t>Bring your instrument to us if it needs repair.  If we are unable to do a quick fix while you wait, the instrument will need to stay with us. For those that have our Maintenance-Insurance plan, we can provide a loaner (if available) should the repair take longer than 7 days.</a:t>
            </a:r>
          </a:p>
        </p:txBody>
      </p:sp>
    </p:spTree>
    <p:extLst>
      <p:ext uri="{BB962C8B-B14F-4D97-AF65-F5344CB8AC3E}">
        <p14:creationId xmlns:p14="http://schemas.microsoft.com/office/powerpoint/2010/main" val="3745462822"/>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axaphone">
            <a:extLst>
              <a:ext uri="{FF2B5EF4-FFF2-40B4-BE49-F238E27FC236}">
                <a16:creationId xmlns:a16="http://schemas.microsoft.com/office/drawing/2014/main" id="{B562A17C-9144-4E81-A3C1-3E4EBCD00315}"/>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23299"/>
          <a:stretch/>
        </p:blipFill>
        <p:spPr>
          <a:xfrm>
            <a:off x="20" y="10"/>
            <a:ext cx="8668492" cy="6857990"/>
          </a:xfrm>
          <a:prstGeom prst="rect">
            <a:avLst/>
          </a:prstGeom>
        </p:spPr>
      </p:pic>
      <p:sp>
        <p:nvSpPr>
          <p:cNvPr id="19" name="Rectangle 18">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87630F1-2DF0-43DE-BBA2-C0DEA4171758}"/>
              </a:ext>
            </a:extLst>
          </p:cNvPr>
          <p:cNvSpPr txBox="1"/>
          <p:nvPr/>
        </p:nvSpPr>
        <p:spPr>
          <a:xfrm>
            <a:off x="7848600" y="1122363"/>
            <a:ext cx="4023360" cy="320413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100" dirty="0">
                <a:solidFill>
                  <a:srgbClr val="FF0000"/>
                </a:solidFill>
                <a:latin typeface="+mj-lt"/>
                <a:ea typeface="+mj-ea"/>
                <a:cs typeface="+mj-cs"/>
              </a:rPr>
              <a:t>All renters are required to provide driver’s license and a credit/debit card.</a:t>
            </a:r>
          </a:p>
        </p:txBody>
      </p:sp>
      <p:sp>
        <p:nvSpPr>
          <p:cNvPr id="21" name="Rectangle 2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356625"/>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usic sheet">
            <a:extLst>
              <a:ext uri="{FF2B5EF4-FFF2-40B4-BE49-F238E27FC236}">
                <a16:creationId xmlns:a16="http://schemas.microsoft.com/office/drawing/2014/main" id="{6E5F65A7-07F0-459D-8192-104A77EE1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85F6267-3708-4015-AD70-EB4B3BD2B68D}"/>
              </a:ext>
            </a:extLst>
          </p:cNvPr>
          <p:cNvSpPr txBox="1"/>
          <p:nvPr/>
        </p:nvSpPr>
        <p:spPr>
          <a:xfrm>
            <a:off x="1252057" y="1568147"/>
            <a:ext cx="9687886" cy="3108543"/>
          </a:xfrm>
          <a:prstGeom prst="rect">
            <a:avLst/>
          </a:prstGeom>
          <a:noFill/>
        </p:spPr>
        <p:txBody>
          <a:bodyPr wrap="square">
            <a:spAutoFit/>
          </a:bodyPr>
          <a:lstStyle/>
          <a:p>
            <a:pPr marR="0" algn="ctr" rtl="0"/>
            <a:r>
              <a:rPr lang="en-US" sz="2800" b="0" i="0" u="none" strike="noStrike" baseline="0" dirty="0">
                <a:solidFill>
                  <a:srgbClr val="FF0000"/>
                </a:solidFill>
              </a:rPr>
              <a:t>If you have never rented from us before, we will need to view your credit report to determine your eligibility to rent.</a:t>
            </a:r>
          </a:p>
          <a:p>
            <a:pPr marR="0" algn="ctr" rtl="0"/>
            <a:endParaRPr lang="en-US" sz="2800" b="0" i="0" u="none" strike="noStrike" baseline="0" dirty="0">
              <a:solidFill>
                <a:srgbClr val="FF0000"/>
              </a:solidFill>
            </a:endParaRPr>
          </a:p>
          <a:p>
            <a:pPr marR="0" algn="ctr" rtl="0"/>
            <a:r>
              <a:rPr lang="en-US" sz="2800" b="0" i="0" u="none" strike="noStrike" baseline="0" dirty="0">
                <a:solidFill>
                  <a:srgbClr val="FF0000"/>
                </a:solidFill>
              </a:rPr>
              <a:t>If you have a freeze on your credit with Trans Union, we will need you to unfreeze it for a short period.  We perform a soft check that will not impact your credit score.  Upon approval of your credit we can proceed with the rental.</a:t>
            </a:r>
            <a:endParaRPr lang="en-US" sz="2800" dirty="0">
              <a:solidFill>
                <a:srgbClr val="FF0000"/>
              </a:solidFill>
            </a:endParaRPr>
          </a:p>
        </p:txBody>
      </p:sp>
    </p:spTree>
    <p:extLst>
      <p:ext uri="{BB962C8B-B14F-4D97-AF65-F5344CB8AC3E}">
        <p14:creationId xmlns:p14="http://schemas.microsoft.com/office/powerpoint/2010/main" val="1452542026"/>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e-up of treble cleff on music sheet">
            <a:extLst>
              <a:ext uri="{FF2B5EF4-FFF2-40B4-BE49-F238E27FC236}">
                <a16:creationId xmlns:a16="http://schemas.microsoft.com/office/drawing/2014/main" id="{03E3CFAA-41DC-438D-B4D4-310F254DC7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5E236CA5-F392-4A91-A807-07B5CBFF9CB1}"/>
              </a:ext>
            </a:extLst>
          </p:cNvPr>
          <p:cNvSpPr txBox="1"/>
          <p:nvPr/>
        </p:nvSpPr>
        <p:spPr>
          <a:xfrm>
            <a:off x="1474714" y="1180751"/>
            <a:ext cx="9242571" cy="3539430"/>
          </a:xfrm>
          <a:prstGeom prst="rect">
            <a:avLst/>
          </a:prstGeom>
          <a:noFill/>
        </p:spPr>
        <p:txBody>
          <a:bodyPr wrap="square" rtlCol="0">
            <a:spAutoFit/>
          </a:bodyPr>
          <a:lstStyle/>
          <a:p>
            <a:pPr algn="ctr"/>
            <a:r>
              <a:rPr lang="en-US" sz="2800" b="0" i="0" u="none" strike="noStrike" baseline="0" dirty="0">
                <a:solidFill>
                  <a:srgbClr val="FF0000"/>
                </a:solidFill>
              </a:rPr>
              <a:t>In order to proceed with the rental without a credit check, we will need a 100% deposit of the instrument’s value, plus tax, and Maintenance-Insurance if selected.  Then the rent will be deducted from the deposit every quarter.  If you return the instrument anytime during the contract period, we will refund the remaining balance of the credit at the time of the return.  This policy also applies to anyone whose credit was denied.</a:t>
            </a:r>
            <a:endParaRPr lang="en-US" sz="2800" dirty="0">
              <a:solidFill>
                <a:srgbClr val="FF0000"/>
              </a:solidFill>
            </a:endParaRPr>
          </a:p>
          <a:p>
            <a:pPr algn="ctr"/>
            <a:endParaRPr lang="en-US" sz="2800" dirty="0">
              <a:solidFill>
                <a:srgbClr val="FF0000"/>
              </a:solidFill>
            </a:endParaRPr>
          </a:p>
        </p:txBody>
      </p:sp>
    </p:spTree>
    <p:extLst>
      <p:ext uri="{BB962C8B-B14F-4D97-AF65-F5344CB8AC3E}">
        <p14:creationId xmlns:p14="http://schemas.microsoft.com/office/powerpoint/2010/main" val="942344556"/>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music instrument&#10;&#10;Description automatically generated">
            <a:extLst>
              <a:ext uri="{FF2B5EF4-FFF2-40B4-BE49-F238E27FC236}">
                <a16:creationId xmlns:a16="http://schemas.microsoft.com/office/drawing/2014/main" id="{F373C770-030D-4E03-9608-4572B829630E}"/>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23298"/>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6176949A-411C-4417-8BF7-904397157F89}"/>
              </a:ext>
            </a:extLst>
          </p:cNvPr>
          <p:cNvSpPr txBox="1"/>
          <p:nvPr/>
        </p:nvSpPr>
        <p:spPr>
          <a:xfrm>
            <a:off x="477981" y="625682"/>
            <a:ext cx="4023360" cy="3921237"/>
          </a:xfrm>
          <a:prstGeom prst="rect">
            <a:avLst/>
          </a:prstGeom>
        </p:spPr>
        <p:txBody>
          <a:bodyPr vert="horz" lIns="91440" tIns="45720" rIns="91440" bIns="45720" rtlCol="0" anchor="b">
            <a:normAutofit fontScale="92500" lnSpcReduction="10000"/>
          </a:bodyPr>
          <a:lstStyle/>
          <a:p>
            <a:pPr algn="ctr">
              <a:lnSpc>
                <a:spcPct val="90000"/>
              </a:lnSpc>
              <a:spcBef>
                <a:spcPct val="0"/>
              </a:spcBef>
              <a:spcAft>
                <a:spcPts val="600"/>
              </a:spcAft>
            </a:pPr>
            <a:r>
              <a:rPr lang="en-US" sz="2000" dirty="0">
                <a:latin typeface="+mj-lt"/>
                <a:ea typeface="+mj-ea"/>
                <a:cs typeface="+mj-cs"/>
              </a:rPr>
              <a:t>If you are more than 10 days late with a payment, we will automatically charge the credit card you provided along with a $10 late fee. </a:t>
            </a:r>
          </a:p>
          <a:p>
            <a:pPr algn="ctr">
              <a:lnSpc>
                <a:spcPct val="90000"/>
              </a:lnSpc>
              <a:spcBef>
                <a:spcPct val="0"/>
              </a:spcBef>
              <a:spcAft>
                <a:spcPts val="600"/>
              </a:spcAft>
            </a:pPr>
            <a:r>
              <a:rPr lang="en-US" sz="2000" dirty="0">
                <a:latin typeface="+mj-lt"/>
                <a:ea typeface="+mj-ea"/>
                <a:cs typeface="+mj-cs"/>
              </a:rPr>
              <a:t>If you fail to pay your rent and ignore our attempts to contact you, we will visit your house to collect the rent owed and/or the instrument.  </a:t>
            </a:r>
          </a:p>
          <a:p>
            <a:pPr algn="ctr">
              <a:lnSpc>
                <a:spcPct val="90000"/>
              </a:lnSpc>
              <a:spcBef>
                <a:spcPct val="0"/>
              </a:spcBef>
              <a:spcAft>
                <a:spcPts val="600"/>
              </a:spcAft>
            </a:pPr>
            <a:r>
              <a:rPr lang="en-US" sz="2000" dirty="0">
                <a:latin typeface="+mj-lt"/>
                <a:ea typeface="+mj-ea"/>
                <a:cs typeface="+mj-cs"/>
              </a:rPr>
              <a:t>A $50.00 fee for each visit to the house will be added to your debt. </a:t>
            </a:r>
          </a:p>
          <a:p>
            <a:pPr algn="ctr">
              <a:lnSpc>
                <a:spcPct val="90000"/>
              </a:lnSpc>
              <a:spcBef>
                <a:spcPct val="0"/>
              </a:spcBef>
              <a:spcAft>
                <a:spcPts val="600"/>
              </a:spcAft>
            </a:pPr>
            <a:r>
              <a:rPr lang="en-US" sz="2000" dirty="0">
                <a:latin typeface="+mj-lt"/>
                <a:ea typeface="+mj-ea"/>
                <a:cs typeface="+mj-cs"/>
              </a:rPr>
              <a:t>If we require the use of an attorney, a fee equal to 20% of the value of the contract plus any additional fees will be added to the outstanding balance.</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803495"/>
      </p:ext>
    </p:extLst>
  </p:cSld>
  <p:clrMapOvr>
    <a:overrideClrMapping bg1="dk1" tx1="lt1" bg2="dk2" tx2="lt2" accent1="accent1" accent2="accent2" accent3="accent3" accent4="accent4" accent5="accent5" accent6="accent6" hlink="hlink" folHlink="folHlink"/>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DFA789-A734-44F8-9340-B9D42A1D7AED}"/>
              </a:ext>
            </a:extLst>
          </p:cNvPr>
          <p:cNvSpPr txBox="1"/>
          <p:nvPr/>
        </p:nvSpPr>
        <p:spPr>
          <a:xfrm>
            <a:off x="652521" y="5166339"/>
            <a:ext cx="10911840" cy="143973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100" dirty="0">
                <a:latin typeface="+mj-lt"/>
                <a:ea typeface="+mj-ea"/>
                <a:cs typeface="+mj-cs"/>
              </a:rPr>
              <a:t>Thank you for your interest in renting with L &amp; L Music-Wind Shop.  If you have any more questions, please call us at 301-948-7273 or email us at </a:t>
            </a:r>
            <a:r>
              <a:rPr lang="en-US" sz="3100" dirty="0">
                <a:latin typeface="+mj-lt"/>
                <a:ea typeface="+mj-ea"/>
                <a:cs typeface="+mj-cs"/>
                <a:hlinkClick r:id="rId2"/>
              </a:rPr>
              <a:t>info@llmusicshop.com</a:t>
            </a:r>
            <a:r>
              <a:rPr lang="en-US" sz="3100" dirty="0">
                <a:latin typeface="+mj-lt"/>
                <a:ea typeface="+mj-ea"/>
                <a:cs typeface="+mj-cs"/>
              </a:rPr>
              <a:t>.</a:t>
            </a:r>
          </a:p>
        </p:txBody>
      </p:sp>
      <p:pic>
        <p:nvPicPr>
          <p:cNvPr id="6" name="Picture 5" descr="A picture containing clock&#10;&#10;Description automatically generated">
            <a:extLst>
              <a:ext uri="{FF2B5EF4-FFF2-40B4-BE49-F238E27FC236}">
                <a16:creationId xmlns:a16="http://schemas.microsoft.com/office/drawing/2014/main" id="{C874D584-8118-4F9B-A97B-EAED6561322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9334" r="1" b="21565"/>
          <a:stretch/>
        </p:blipFill>
        <p:spPr>
          <a:xfrm>
            <a:off x="652521" y="251927"/>
            <a:ext cx="10911840" cy="4836795"/>
          </a:xfrm>
          <a:prstGeom prst="rect">
            <a:avLst/>
          </a:prstGeom>
          <a:ln w="19050">
            <a:solidFill>
              <a:schemeClr val="tx1"/>
            </a:solidFill>
            <a:miter lim="800000"/>
          </a:ln>
        </p:spPr>
      </p:pic>
      <p:sp>
        <p:nvSpPr>
          <p:cNvPr id="7" name="TextBox 6">
            <a:extLst>
              <a:ext uri="{FF2B5EF4-FFF2-40B4-BE49-F238E27FC236}">
                <a16:creationId xmlns:a16="http://schemas.microsoft.com/office/drawing/2014/main" id="{F8E15200-DE9B-4673-B572-062A10919A12}"/>
              </a:ext>
            </a:extLst>
          </p:cNvPr>
          <p:cNvSpPr txBox="1"/>
          <p:nvPr/>
        </p:nvSpPr>
        <p:spPr>
          <a:xfrm>
            <a:off x="9232437" y="4827448"/>
            <a:ext cx="230704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striking-notes.blogspot.com/2011_03_01_archive.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Tree>
    <p:extLst>
      <p:ext uri="{BB962C8B-B14F-4D97-AF65-F5344CB8AC3E}">
        <p14:creationId xmlns:p14="http://schemas.microsoft.com/office/powerpoint/2010/main" val="1138738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e-up of treble cleff on music sheet">
            <a:extLst>
              <a:ext uri="{FF2B5EF4-FFF2-40B4-BE49-F238E27FC236}">
                <a16:creationId xmlns:a16="http://schemas.microsoft.com/office/drawing/2014/main" id="{D6B7921D-1F6E-4D5F-82E4-C0076B0A5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EEE1BD9-EF1A-4B05-854B-72E3B46AB081}"/>
              </a:ext>
            </a:extLst>
          </p:cNvPr>
          <p:cNvSpPr txBox="1"/>
          <p:nvPr/>
        </p:nvSpPr>
        <p:spPr>
          <a:xfrm>
            <a:off x="1130416" y="2206304"/>
            <a:ext cx="9931167" cy="1815882"/>
          </a:xfrm>
          <a:prstGeom prst="rect">
            <a:avLst/>
          </a:prstGeom>
          <a:noFill/>
        </p:spPr>
        <p:txBody>
          <a:bodyPr wrap="square" rtlCol="0">
            <a:spAutoFit/>
          </a:bodyPr>
          <a:lstStyle/>
          <a:p>
            <a:pPr algn="ctr"/>
            <a:r>
              <a:rPr lang="en-US" sz="2800" dirty="0">
                <a:solidFill>
                  <a:srgbClr val="FF0000"/>
                </a:solidFill>
              </a:rPr>
              <a:t>We have both new and used instruments available.  The rent applies toward the value of the instrument you rent or toward the purchase (or rental) of any other instrument of equal or greater value.</a:t>
            </a:r>
          </a:p>
        </p:txBody>
      </p:sp>
    </p:spTree>
    <p:extLst>
      <p:ext uri="{BB962C8B-B14F-4D97-AF65-F5344CB8AC3E}">
        <p14:creationId xmlns:p14="http://schemas.microsoft.com/office/powerpoint/2010/main" val="2040225026"/>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rumpet">
            <a:extLst>
              <a:ext uri="{FF2B5EF4-FFF2-40B4-BE49-F238E27FC236}">
                <a16:creationId xmlns:a16="http://schemas.microsoft.com/office/drawing/2014/main" id="{966AD269-AAAB-44D8-8724-B64672E8EF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E9DE67D-BE59-4562-87D7-48D459F01C30}"/>
              </a:ext>
            </a:extLst>
          </p:cNvPr>
          <p:cNvSpPr txBox="1"/>
          <p:nvPr/>
        </p:nvSpPr>
        <p:spPr>
          <a:xfrm>
            <a:off x="243282" y="293615"/>
            <a:ext cx="5712902" cy="1815882"/>
          </a:xfrm>
          <a:prstGeom prst="rect">
            <a:avLst/>
          </a:prstGeom>
          <a:noFill/>
        </p:spPr>
        <p:txBody>
          <a:bodyPr wrap="square" rtlCol="0">
            <a:spAutoFit/>
          </a:bodyPr>
          <a:lstStyle/>
          <a:p>
            <a:pPr algn="ctr"/>
            <a:r>
              <a:rPr lang="en-US" sz="2800" dirty="0">
                <a:solidFill>
                  <a:schemeClr val="bg1"/>
                </a:solidFill>
              </a:rPr>
              <a:t>There is a minimum contract term of 3 months, after that the contract turns month to month, but the rent is billed quarterly.</a:t>
            </a:r>
          </a:p>
        </p:txBody>
      </p:sp>
      <p:sp>
        <p:nvSpPr>
          <p:cNvPr id="7" name="TextBox 6">
            <a:extLst>
              <a:ext uri="{FF2B5EF4-FFF2-40B4-BE49-F238E27FC236}">
                <a16:creationId xmlns:a16="http://schemas.microsoft.com/office/drawing/2014/main" id="{2FE84273-82E2-4C23-A300-FBEF5ED4C3F7}"/>
              </a:ext>
            </a:extLst>
          </p:cNvPr>
          <p:cNvSpPr txBox="1"/>
          <p:nvPr/>
        </p:nvSpPr>
        <p:spPr>
          <a:xfrm>
            <a:off x="5402509" y="4874004"/>
            <a:ext cx="6224631" cy="1815882"/>
          </a:xfrm>
          <a:prstGeom prst="rect">
            <a:avLst/>
          </a:prstGeom>
          <a:noFill/>
        </p:spPr>
        <p:txBody>
          <a:bodyPr wrap="square" rtlCol="0">
            <a:spAutoFit/>
          </a:bodyPr>
          <a:lstStyle/>
          <a:p>
            <a:pPr algn="ctr"/>
            <a:r>
              <a:rPr lang="en-US" sz="2800" dirty="0">
                <a:solidFill>
                  <a:schemeClr val="bg1"/>
                </a:solidFill>
              </a:rPr>
              <a:t>We can automatically charge your credit card each quarter or we can send you a statement in the mail for you to make payment arrangements.</a:t>
            </a:r>
          </a:p>
        </p:txBody>
      </p:sp>
    </p:spTree>
    <p:extLst>
      <p:ext uri="{BB962C8B-B14F-4D97-AF65-F5344CB8AC3E}">
        <p14:creationId xmlns:p14="http://schemas.microsoft.com/office/powerpoint/2010/main" val="4049004348"/>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Image with a composition on a music sheet">
            <a:extLst>
              <a:ext uri="{FF2B5EF4-FFF2-40B4-BE49-F238E27FC236}">
                <a16:creationId xmlns:a16="http://schemas.microsoft.com/office/drawing/2014/main" id="{B65ECF2C-47B5-494F-9246-EE9F5EB783F3}"/>
              </a:ext>
            </a:extLst>
          </p:cNvPr>
          <p:cNvPicPr>
            <a:picLocks noChangeAspect="1"/>
          </p:cNvPicPr>
          <p:nvPr/>
        </p:nvPicPr>
        <p:blipFill rotWithShape="1">
          <a:blip r:embed="rId2">
            <a:extLst>
              <a:ext uri="{28A0092B-C50C-407E-A947-70E740481C1C}">
                <a14:useLocalDpi xmlns:a14="http://schemas.microsoft.com/office/drawing/2010/main" val="0"/>
              </a:ext>
            </a:extLst>
          </a:blip>
          <a:srcRect b="15746"/>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702AA5F-B321-4E41-8571-F80AD669336F}"/>
              </a:ext>
            </a:extLst>
          </p:cNvPr>
          <p:cNvSpPr txBox="1"/>
          <p:nvPr/>
        </p:nvSpPr>
        <p:spPr>
          <a:xfrm>
            <a:off x="4844875" y="843677"/>
            <a:ext cx="7236617" cy="2585323"/>
          </a:xfrm>
          <a:prstGeom prst="rect">
            <a:avLst/>
          </a:prstGeom>
          <a:noFill/>
        </p:spPr>
        <p:txBody>
          <a:bodyPr wrap="square" rtlCol="0">
            <a:spAutoFit/>
          </a:bodyPr>
          <a:lstStyle/>
          <a:p>
            <a:pPr algn="ctr"/>
            <a:r>
              <a:rPr lang="en-US" sz="5400" dirty="0">
                <a:solidFill>
                  <a:srgbClr val="FF0000"/>
                </a:solidFill>
              </a:rPr>
              <a:t>Pay for the 1</a:t>
            </a:r>
            <a:r>
              <a:rPr lang="en-US" sz="5400" baseline="30000" dirty="0">
                <a:solidFill>
                  <a:srgbClr val="FF0000"/>
                </a:solidFill>
              </a:rPr>
              <a:t>st</a:t>
            </a:r>
            <a:r>
              <a:rPr lang="en-US" sz="5400" dirty="0">
                <a:solidFill>
                  <a:srgbClr val="FF0000"/>
                </a:solidFill>
              </a:rPr>
              <a:t> month and get the next *2 months rent free!</a:t>
            </a:r>
          </a:p>
        </p:txBody>
      </p:sp>
      <p:sp>
        <p:nvSpPr>
          <p:cNvPr id="6" name="TextBox 5">
            <a:extLst>
              <a:ext uri="{FF2B5EF4-FFF2-40B4-BE49-F238E27FC236}">
                <a16:creationId xmlns:a16="http://schemas.microsoft.com/office/drawing/2014/main" id="{F06C1F2B-5ED9-4686-9D5E-2ABC1F095D29}"/>
              </a:ext>
            </a:extLst>
          </p:cNvPr>
          <p:cNvSpPr txBox="1"/>
          <p:nvPr/>
        </p:nvSpPr>
        <p:spPr>
          <a:xfrm>
            <a:off x="1230791" y="5209866"/>
            <a:ext cx="9730421" cy="1200329"/>
          </a:xfrm>
          <a:prstGeom prst="rect">
            <a:avLst/>
          </a:prstGeom>
          <a:noFill/>
        </p:spPr>
        <p:txBody>
          <a:bodyPr wrap="none" rtlCol="0">
            <a:spAutoFit/>
          </a:bodyPr>
          <a:lstStyle/>
          <a:p>
            <a:pPr algn="ctr"/>
            <a:r>
              <a:rPr lang="en-US" sz="2400" dirty="0"/>
              <a:t>*Cannot be combined with other rental offers including exchanges. </a:t>
            </a:r>
          </a:p>
          <a:p>
            <a:pPr algn="ctr"/>
            <a:r>
              <a:rPr lang="en-US" sz="2400" dirty="0"/>
              <a:t>Applies to NEW Rent-to-Own contracts only.</a:t>
            </a:r>
          </a:p>
          <a:p>
            <a:pPr algn="ctr"/>
            <a:r>
              <a:rPr lang="en-US" sz="2400" dirty="0"/>
              <a:t>Free rent applies toward purchase. See store for details. Good </a:t>
            </a:r>
            <a:r>
              <a:rPr lang="en-US" sz="2400"/>
              <a:t>thru 10/31/23</a:t>
            </a:r>
            <a:endParaRPr lang="en-US" sz="2400" dirty="0"/>
          </a:p>
        </p:txBody>
      </p:sp>
    </p:spTree>
    <p:extLst>
      <p:ext uri="{BB962C8B-B14F-4D97-AF65-F5344CB8AC3E}">
        <p14:creationId xmlns:p14="http://schemas.microsoft.com/office/powerpoint/2010/main" val="59887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usic sheet">
            <a:extLst>
              <a:ext uri="{FF2B5EF4-FFF2-40B4-BE49-F238E27FC236}">
                <a16:creationId xmlns:a16="http://schemas.microsoft.com/office/drawing/2014/main" id="{B7F31AC8-E27A-410D-AD25-854E775731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6650E7B-5321-4C96-83C9-8F073183E683}"/>
              </a:ext>
            </a:extLst>
          </p:cNvPr>
          <p:cNvSpPr txBox="1"/>
          <p:nvPr/>
        </p:nvSpPr>
        <p:spPr>
          <a:xfrm>
            <a:off x="996192" y="2348917"/>
            <a:ext cx="10199615" cy="1815882"/>
          </a:xfrm>
          <a:prstGeom prst="rect">
            <a:avLst/>
          </a:prstGeom>
          <a:noFill/>
        </p:spPr>
        <p:txBody>
          <a:bodyPr wrap="square" rtlCol="0">
            <a:spAutoFit/>
          </a:bodyPr>
          <a:lstStyle/>
          <a:p>
            <a:pPr algn="ctr"/>
            <a:r>
              <a:rPr lang="en-US" sz="2800" dirty="0">
                <a:solidFill>
                  <a:srgbClr val="FF0000"/>
                </a:solidFill>
              </a:rPr>
              <a:t>The length of the contract depends on the value of the instrument and rental price.  They can be as short as 1.5 years and at most 4 years, but most contracts are paid off in about 2.5 to 3 years.  We will provide this information to you when we write up the contract.</a:t>
            </a:r>
          </a:p>
        </p:txBody>
      </p:sp>
    </p:spTree>
    <p:extLst>
      <p:ext uri="{BB962C8B-B14F-4D97-AF65-F5344CB8AC3E}">
        <p14:creationId xmlns:p14="http://schemas.microsoft.com/office/powerpoint/2010/main" val="3400966783"/>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person sitting at a table&#10;&#10;Description automatically generated">
            <a:extLst>
              <a:ext uri="{FF2B5EF4-FFF2-40B4-BE49-F238E27FC236}">
                <a16:creationId xmlns:a16="http://schemas.microsoft.com/office/drawing/2014/main" id="{180E7249-18BC-4497-8680-15EB79850B1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8686" r="26072" b="1"/>
          <a:stretch/>
        </p:blipFill>
        <p:spPr>
          <a:xfrm>
            <a:off x="5797543" y="10"/>
            <a:ext cx="6394152" cy="6857990"/>
          </a:xfrm>
          <a:prstGeom prst="rect">
            <a:avLst/>
          </a:prstGeom>
        </p:spPr>
      </p:pic>
      <p:pic>
        <p:nvPicPr>
          <p:cNvPr id="15" name="Picture 14">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4" name="TextBox 3">
            <a:extLst>
              <a:ext uri="{FF2B5EF4-FFF2-40B4-BE49-F238E27FC236}">
                <a16:creationId xmlns:a16="http://schemas.microsoft.com/office/drawing/2014/main" id="{69096DF4-3F22-42E0-A878-5F2714079D44}"/>
              </a:ext>
            </a:extLst>
          </p:cNvPr>
          <p:cNvSpPr txBox="1"/>
          <p:nvPr/>
        </p:nvSpPr>
        <p:spPr>
          <a:xfrm>
            <a:off x="553673" y="798445"/>
            <a:ext cx="5054960" cy="131166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400" b="1" dirty="0">
                <a:solidFill>
                  <a:srgbClr val="FF0000"/>
                </a:solidFill>
                <a:latin typeface="+mj-lt"/>
                <a:ea typeface="+mj-ea"/>
                <a:cs typeface="+mj-cs"/>
              </a:rPr>
              <a:t>Optional Maintenance-Insurance</a:t>
            </a:r>
          </a:p>
          <a:p>
            <a:pPr algn="ctr">
              <a:lnSpc>
                <a:spcPct val="90000"/>
              </a:lnSpc>
              <a:spcBef>
                <a:spcPct val="0"/>
              </a:spcBef>
              <a:spcAft>
                <a:spcPts val="600"/>
              </a:spcAft>
            </a:pPr>
            <a:r>
              <a:rPr lang="en-US" sz="2400" b="1" dirty="0">
                <a:solidFill>
                  <a:srgbClr val="FF0000"/>
                </a:solidFill>
                <a:latin typeface="+mj-lt"/>
                <a:ea typeface="+mj-ea"/>
                <a:cs typeface="+mj-cs"/>
              </a:rPr>
              <a:t>(Exclusive to our Rent-To-Own Contract)</a:t>
            </a:r>
          </a:p>
        </p:txBody>
      </p:sp>
      <p:sp>
        <p:nvSpPr>
          <p:cNvPr id="3" name="TextBox 2">
            <a:extLst>
              <a:ext uri="{FF2B5EF4-FFF2-40B4-BE49-F238E27FC236}">
                <a16:creationId xmlns:a16="http://schemas.microsoft.com/office/drawing/2014/main" id="{121134E1-D667-4137-B6EC-54BC3115CC44}"/>
              </a:ext>
            </a:extLst>
          </p:cNvPr>
          <p:cNvSpPr txBox="1"/>
          <p:nvPr/>
        </p:nvSpPr>
        <p:spPr>
          <a:xfrm>
            <a:off x="226503" y="2272143"/>
            <a:ext cx="5746458" cy="3788830"/>
          </a:xfrm>
          <a:prstGeom prst="rect">
            <a:avLst/>
          </a:prstGeom>
        </p:spPr>
        <p:txBody>
          <a:bodyPr vert="horz" lIns="91440" tIns="45720" rIns="91440" bIns="45720" rtlCol="0" anchor="ctr">
            <a:normAutofit/>
          </a:bodyPr>
          <a:lstStyle/>
          <a:p>
            <a:pPr marR="0" algn="ctr">
              <a:lnSpc>
                <a:spcPct val="90000"/>
              </a:lnSpc>
              <a:spcAft>
                <a:spcPts val="600"/>
              </a:spcAft>
            </a:pPr>
            <a:r>
              <a:rPr lang="en-US" b="0" i="0" u="none" strike="noStrike" baseline="0" dirty="0">
                <a:solidFill>
                  <a:srgbClr val="FF0000"/>
                </a:solidFill>
              </a:rPr>
              <a:t>Our Maintenance-Insurance plan covers repairs due to normal usage of the instrument, including pads, corks, bent keys, minor dents, cleanings, and labor costs.  The renter is responsible for parts such as screws, keys, joints, mouthpieces, ligatures, or other disposable accessories (reeds and oils).</a:t>
            </a:r>
          </a:p>
          <a:p>
            <a:pPr marR="0" indent="-228600">
              <a:lnSpc>
                <a:spcPct val="90000"/>
              </a:lnSpc>
              <a:spcAft>
                <a:spcPts val="600"/>
              </a:spcAft>
              <a:buFont typeface="Arial" panose="020B0604020202020204" pitchFamily="34" charset="0"/>
              <a:buChar char="•"/>
            </a:pPr>
            <a:endParaRPr lang="en-US" b="0" i="0" u="none" strike="noStrike" baseline="0" dirty="0">
              <a:solidFill>
                <a:srgbClr val="FF0000"/>
              </a:solidFill>
            </a:endParaRPr>
          </a:p>
          <a:p>
            <a:pPr marR="0" algn="ctr">
              <a:lnSpc>
                <a:spcPct val="90000"/>
              </a:lnSpc>
              <a:spcAft>
                <a:spcPts val="600"/>
              </a:spcAft>
            </a:pPr>
            <a:r>
              <a:rPr lang="en-US" b="0" i="0" u="none" strike="noStrike" baseline="0" dirty="0">
                <a:solidFill>
                  <a:srgbClr val="FF0000"/>
                </a:solidFill>
              </a:rPr>
              <a:t>Should the instrument become lost or stolen, the instrument will be covered if a police report is filed within 24 hours of the incident and a copy submitted to L &amp; L Music-Wind Shop, Inc. no later than 5 business days from the date of the report.  If the above steps are taken, a replacement instrument will be provided, and the contract will remain in place.</a:t>
            </a:r>
          </a:p>
        </p:txBody>
      </p:sp>
    </p:spTree>
    <p:extLst>
      <p:ext uri="{BB962C8B-B14F-4D97-AF65-F5344CB8AC3E}">
        <p14:creationId xmlns:p14="http://schemas.microsoft.com/office/powerpoint/2010/main" val="4106269159"/>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e-up of treble cleff on music sheet">
            <a:extLst>
              <a:ext uri="{FF2B5EF4-FFF2-40B4-BE49-F238E27FC236}">
                <a16:creationId xmlns:a16="http://schemas.microsoft.com/office/drawing/2014/main" id="{4027C1F4-5E7E-4CCB-83B8-FE065A3167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FCD23657-BF3F-4D26-B319-07DE707A231B}"/>
              </a:ext>
            </a:extLst>
          </p:cNvPr>
          <p:cNvSpPr txBox="1"/>
          <p:nvPr/>
        </p:nvSpPr>
        <p:spPr>
          <a:xfrm>
            <a:off x="735435" y="1350628"/>
            <a:ext cx="10721129" cy="2554545"/>
          </a:xfrm>
          <a:prstGeom prst="rect">
            <a:avLst/>
          </a:prstGeom>
          <a:noFill/>
        </p:spPr>
        <p:txBody>
          <a:bodyPr wrap="square" rtlCol="0">
            <a:spAutoFit/>
          </a:bodyPr>
          <a:lstStyle/>
          <a:p>
            <a:pPr algn="ctr"/>
            <a:r>
              <a:rPr lang="en-US" sz="3200" dirty="0">
                <a:solidFill>
                  <a:srgbClr val="FF0000"/>
                </a:solidFill>
              </a:rPr>
              <a:t>Within the first 3 months of the contract, if you decide to payoff the instrument, we will give you a 30% discount off the list price and deduct the 1</a:t>
            </a:r>
            <a:r>
              <a:rPr lang="en-US" sz="3200" baseline="30000" dirty="0">
                <a:solidFill>
                  <a:srgbClr val="FF0000"/>
                </a:solidFill>
              </a:rPr>
              <a:t>st</a:t>
            </a:r>
            <a:r>
              <a:rPr lang="en-US" sz="3200" dirty="0">
                <a:solidFill>
                  <a:srgbClr val="FF0000"/>
                </a:solidFill>
              </a:rPr>
              <a:t> quarter’s rent.  If you decide to payoff the instrument anytime after the first 3 months, we will give you a 15% discount off the balance at the time of payoff.</a:t>
            </a:r>
          </a:p>
        </p:txBody>
      </p:sp>
    </p:spTree>
    <p:extLst>
      <p:ext uri="{BB962C8B-B14F-4D97-AF65-F5344CB8AC3E}">
        <p14:creationId xmlns:p14="http://schemas.microsoft.com/office/powerpoint/2010/main" val="3640323388"/>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usic sheet">
            <a:extLst>
              <a:ext uri="{FF2B5EF4-FFF2-40B4-BE49-F238E27FC236}">
                <a16:creationId xmlns:a16="http://schemas.microsoft.com/office/drawing/2014/main" id="{18D543E6-54F7-4734-97D9-67ED5FAE6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BC0250B1-490B-490B-B183-942F84425673}"/>
              </a:ext>
            </a:extLst>
          </p:cNvPr>
          <p:cNvSpPr txBox="1"/>
          <p:nvPr/>
        </p:nvSpPr>
        <p:spPr>
          <a:xfrm>
            <a:off x="1261494" y="1901990"/>
            <a:ext cx="9669011" cy="1815882"/>
          </a:xfrm>
          <a:prstGeom prst="rect">
            <a:avLst/>
          </a:prstGeom>
          <a:noFill/>
        </p:spPr>
        <p:txBody>
          <a:bodyPr wrap="square" rtlCol="0">
            <a:spAutoFit/>
          </a:bodyPr>
          <a:lstStyle/>
          <a:p>
            <a:pPr algn="ctr"/>
            <a:r>
              <a:rPr lang="en-US" sz="2800" dirty="0">
                <a:solidFill>
                  <a:srgbClr val="FF0000"/>
                </a:solidFill>
              </a:rPr>
              <a:t>If the student wants to switch instruments, bring the rental instrument and the student (optional, but recommended) to the store and we will assist you in choosing the next instrument and go over the details of the exchange.</a:t>
            </a:r>
          </a:p>
        </p:txBody>
      </p:sp>
    </p:spTree>
    <p:extLst>
      <p:ext uri="{BB962C8B-B14F-4D97-AF65-F5344CB8AC3E}">
        <p14:creationId xmlns:p14="http://schemas.microsoft.com/office/powerpoint/2010/main" val="774154949"/>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Close up of clarinet">
            <a:extLst>
              <a:ext uri="{FF2B5EF4-FFF2-40B4-BE49-F238E27FC236}">
                <a16:creationId xmlns:a16="http://schemas.microsoft.com/office/drawing/2014/main" id="{8BB82D9E-0B36-49FE-B6D4-709EA2041E4A}"/>
              </a:ext>
            </a:extLst>
          </p:cNvPr>
          <p:cNvPicPr>
            <a:picLocks noChangeAspect="1"/>
          </p:cNvPicPr>
          <p:nvPr/>
        </p:nvPicPr>
        <p:blipFill rotWithShape="1">
          <a:blip r:embed="rId2">
            <a:extLst>
              <a:ext uri="{28A0092B-C50C-407E-A947-70E740481C1C}">
                <a14:useLocalDpi xmlns:a14="http://schemas.microsoft.com/office/drawing/2010/main" val="0"/>
              </a:ext>
            </a:extLst>
          </a:blip>
          <a:srcRect l="10546" r="12752" b="9091"/>
          <a:stretch/>
        </p:blipFill>
        <p:spPr>
          <a:xfrm>
            <a:off x="3523488" y="10"/>
            <a:ext cx="8668512" cy="6857990"/>
          </a:xfrm>
          <a:prstGeom prst="rect">
            <a:avLst/>
          </a:prstGeom>
        </p:spPr>
      </p:pic>
      <p:sp>
        <p:nvSpPr>
          <p:cNvPr id="22" name="Rectangle 2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AC4CC35-5022-4DDB-8323-88E325D3A603}"/>
              </a:ext>
            </a:extLst>
          </p:cNvPr>
          <p:cNvSpPr txBox="1"/>
          <p:nvPr/>
        </p:nvSpPr>
        <p:spPr>
          <a:xfrm>
            <a:off x="477981" y="1122363"/>
            <a:ext cx="4023360" cy="320413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000" dirty="0">
                <a:latin typeface="+mj-lt"/>
                <a:ea typeface="+mj-ea"/>
                <a:cs typeface="+mj-cs"/>
              </a:rPr>
              <a:t>If the student decides to stop playing anytime during the contract period, just bring the instrument back to us to cancel the agreement.</a:t>
            </a:r>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F746627-EFA2-4111-9879-8C747789DC06}"/>
              </a:ext>
            </a:extLst>
          </p:cNvPr>
          <p:cNvSpPr txBox="1"/>
          <p:nvPr/>
        </p:nvSpPr>
        <p:spPr>
          <a:xfrm>
            <a:off x="499600" y="4780395"/>
            <a:ext cx="4001741" cy="1384995"/>
          </a:xfrm>
          <a:prstGeom prst="rect">
            <a:avLst/>
          </a:prstGeom>
          <a:noFill/>
        </p:spPr>
        <p:txBody>
          <a:bodyPr wrap="square" rtlCol="0">
            <a:spAutoFit/>
          </a:bodyPr>
          <a:lstStyle/>
          <a:p>
            <a:pPr algn="ctr"/>
            <a:r>
              <a:rPr lang="en-US" sz="2800" dirty="0">
                <a:latin typeface="+mj-lt"/>
              </a:rPr>
              <a:t>After the first 3 months, we will refund any unused whole monthly rents.</a:t>
            </a:r>
          </a:p>
        </p:txBody>
      </p:sp>
    </p:spTree>
    <p:extLst>
      <p:ext uri="{BB962C8B-B14F-4D97-AF65-F5344CB8AC3E}">
        <p14:creationId xmlns:p14="http://schemas.microsoft.com/office/powerpoint/2010/main" val="2608765594"/>
      </p:ext>
    </p:extLst>
  </p:cSld>
  <p:clrMapOvr>
    <a:overrideClrMapping bg1="dk1" tx1="lt1" bg2="dk2" tx2="lt2" accent1="accent1" accent2="accent2" accent3="accent3" accent4="accent4" accent5="accent5" accent6="accent6" hlink="hlink" folHlink="folHlink"/>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886</Words>
  <Application>Microsoft Office PowerPoint</Application>
  <PresentationFormat>Widescreen</PresentationFormat>
  <Paragraphs>32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Rent-To-Own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Rent-To-Own</dc:title>
  <dc:creator>shipping</dc:creator>
  <cp:lastModifiedBy>shipping</cp:lastModifiedBy>
  <cp:revision>7</cp:revision>
  <dcterms:created xsi:type="dcterms:W3CDTF">2020-09-17T21:50:02Z</dcterms:created>
  <dcterms:modified xsi:type="dcterms:W3CDTF">2023-08-16T21:25:20Z</dcterms:modified>
</cp:coreProperties>
</file>